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Montserrat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Montserrat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Lato-bold.fntdata"/><Relationship Id="rId10" Type="http://schemas.openxmlformats.org/officeDocument/2006/relationships/slide" Target="slides/slide5.xml"/><Relationship Id="rId32" Type="http://schemas.openxmlformats.org/officeDocument/2006/relationships/font" Target="fonts/Lato-regular.fntdata"/><Relationship Id="rId13" Type="http://schemas.openxmlformats.org/officeDocument/2006/relationships/slide" Target="slides/slide8.xml"/><Relationship Id="rId35" Type="http://schemas.openxmlformats.org/officeDocument/2006/relationships/font" Target="fonts/Lato-boldItalic.fntdata"/><Relationship Id="rId12" Type="http://schemas.openxmlformats.org/officeDocument/2006/relationships/slide" Target="slides/slide7.xml"/><Relationship Id="rId34" Type="http://schemas.openxmlformats.org/officeDocument/2006/relationships/font" Target="fonts/Lat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81557662ae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81557662ae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Evolution </a:t>
            </a:r>
            <a:r>
              <a:rPr lang="fr"/>
              <a:t>future</a:t>
            </a:r>
            <a:r>
              <a:rPr lang="fr"/>
              <a:t> pour les deux metiers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Inge etude et conception back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Dev Fullstck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Architecte dev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Product owner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devops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End to end testing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A B features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SSR and SEO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81557662a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81557662a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Ingenieur = conception, niveau superieur du développeur, occupation global du projet et coordination, generalisation des connaissance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Developpeur peut être doit aussi faire de la conception mais prise de decision moins importante,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81557662ae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81557662a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81557662ae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81557662ae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Entreprise nouvelle avec un potentiel croissant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Objectif de dominer quelquonque activite sur le marcher =&gt; financier pas encore stable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a</a:t>
            </a:r>
            <a:r>
              <a:rPr lang="fr"/>
              <a:t>: petit groupe, horaire flexible, bureaux, méthodologie agile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i</a:t>
            </a:r>
            <a:r>
              <a:rPr lang="fr"/>
              <a:t>: peut ne pas percer et disparaître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81557662ae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81557662ae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Entreprise de service numerique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Apporte des services d’expertise dans les domaines du </a:t>
            </a:r>
            <a:r>
              <a:rPr lang="fr"/>
              <a:t>numérique</a:t>
            </a:r>
            <a:r>
              <a:rPr lang="fr"/>
              <a:t> au entreprise cliente.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Conseille, maintenance, integration de systeme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a</a:t>
            </a:r>
            <a:r>
              <a:rPr lang="fr"/>
              <a:t>: embauche junior spécialisé, travail en collaboration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i</a:t>
            </a:r>
            <a:r>
              <a:rPr lang="fr"/>
              <a:t>: faible rémunération, peu d’évolution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84fdc00b8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84fdc00b8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Travailleur independant, contrat courte duree en general =&gt; peut travailler pour entreprise (ESN)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a</a:t>
            </a:r>
            <a:r>
              <a:rPr lang="fr"/>
              <a:t>: télétravail, horaire flexible, fixe leur prix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i</a:t>
            </a:r>
            <a:r>
              <a:rPr lang="fr"/>
              <a:t>: </a:t>
            </a:r>
            <a:r>
              <a:rPr lang="fr"/>
              <a:t>début difficile =&gt; pas reconnue, </a:t>
            </a:r>
            <a:r>
              <a:rPr lang="fr"/>
              <a:t>travail en fonction des missions/clients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81557662ae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81557662ae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Nous allons vous parler de beaucoup de choses :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Qu’est-ce qu’une procédure de recrutement ?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Comment s’y préparer ?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Où et comment postuler?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81557662ae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81557662ae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Cedric 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sourcing : Stratégie de recrutement pour un recrutement efficace et performant. 80% de leur temps.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Processus en 7 étapes dans lesquelles on peut prendre des informations: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fr"/>
              <a:t>Rédaction</a:t>
            </a:r>
            <a:r>
              <a:rPr lang="fr"/>
              <a:t> de la fiche de poste : Quel besoin ?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fr"/>
              <a:t>Rédaction</a:t>
            </a:r>
            <a:r>
              <a:rPr lang="fr"/>
              <a:t> de l’annonce : Quel message ?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fr"/>
              <a:t>La diffusion de l’annonce : Quels canaux?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fr"/>
              <a:t>Pre selection : Quel profil ?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fr"/>
              <a:t>Entretiens d’embauches : Quelles compétences / soft skills?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fr"/>
              <a:t>Choix et administratif : Préparation à l l’intégration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fr"/>
              <a:t>Arrivé du nouvel </a:t>
            </a:r>
            <a:r>
              <a:rPr lang="fr"/>
              <a:t>employé</a:t>
            </a:r>
            <a:r>
              <a:rPr lang="fr"/>
              <a:t> : Intégration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Qui ? Cela dépend de la taille de l’entreprise. Pôle RH, devs de l’équipe, agences de recrutement,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Outils utilisés : IA et algorithmes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81557662ae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81557662ae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Josue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Réputation</a:t>
            </a:r>
            <a:r>
              <a:rPr lang="fr"/>
              <a:t> = image du </a:t>
            </a:r>
            <a:r>
              <a:rPr lang="fr"/>
              <a:t>numérique</a:t>
            </a:r>
            <a:r>
              <a:rPr lang="fr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contenu en ligne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Premier test chercher son nom sur internet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>
                <a:solidFill>
                  <a:schemeClr val="dk1"/>
                </a:solidFill>
              </a:rPr>
              <a:t>Types de traces : publication fb, blog , commentaires, avis.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Contenu peut </a:t>
            </a:r>
            <a:r>
              <a:rPr lang="fr"/>
              <a:t>être</a:t>
            </a:r>
            <a:r>
              <a:rPr lang="fr"/>
              <a:t> nuisible pour des entretiens(recherche par l’employeur)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Possibilité</a:t>
            </a:r>
            <a:r>
              <a:rPr lang="fr"/>
              <a:t> d’utiliser le service google alerte permettant la </a:t>
            </a:r>
            <a:r>
              <a:rPr lang="fr"/>
              <a:t>suppression</a:t>
            </a:r>
            <a:r>
              <a:rPr lang="fr"/>
              <a:t> des </a:t>
            </a:r>
            <a:r>
              <a:rPr lang="fr"/>
              <a:t>résultats</a:t>
            </a:r>
            <a:r>
              <a:rPr lang="fr"/>
              <a:t> sur google vous concernant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Personnal branding : travaille son image comme une marque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fr"/>
              <a:t>apprendre à se connaître : mettre avant les compétences par rapport </a:t>
            </a:r>
            <a:r>
              <a:rPr lang="fr"/>
              <a:t>à l’entreprise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fr"/>
              <a:t>connaître ses faiblesses possiblement les utilisées si cela démontre une qualité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fr"/>
              <a:t>se faire connaître (présence en ligne) twitter, linkedin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fr"/>
              <a:t>savoir communiquer , dev son réseau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81557662ae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81557662ae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Josue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Comment</a:t>
            </a:r>
            <a:r>
              <a:rPr lang="fr"/>
              <a:t> se préparer ?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fr"/>
              <a:t>apprendre </a:t>
            </a:r>
            <a:r>
              <a:rPr lang="fr"/>
              <a:t>à se</a:t>
            </a:r>
            <a:r>
              <a:rPr lang="fr"/>
              <a:t> connaître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fr"/>
              <a:t>techniques tape-loop : réponse pré-enregistré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fr"/>
              <a:t>connaître l’entreprise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fr"/>
              <a:t>entraînement</a:t>
            </a:r>
            <a:r>
              <a:rPr lang="fr"/>
              <a:t> technique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Premier entretiens en general avec RH de motivation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Second entretiens si suite avec un tech, entretiens techniques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QCM : plus fréquent, emplo test culture liée web en  général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Test de code </a:t>
            </a:r>
            <a:r>
              <a:rPr lang="fr"/>
              <a:t>écrit : voir la capacité d’adaptation, résolution problème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test algorithmie | code en ligne : codingame, test résolution problème et connaissance langages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Exercice de mise en situation : appli ou jeux, plus complet : temps donné, test sur conception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preparer test : utilisation de codingame ou une autre plateforme, revoir les bases, exercices pour travailler sa logique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8143fa0c0b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8143fa0c0b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81557662ae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81557662ae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Cedric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fr"/>
              <a:t>Cooptation / Candidature </a:t>
            </a:r>
            <a:r>
              <a:rPr lang="fr"/>
              <a:t>spontanée</a:t>
            </a:r>
            <a:r>
              <a:rPr lang="fr"/>
              <a:t> / Postuler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fr"/>
              <a:t>Sites généraux (Indeed, Hellowork, …) / institutionnelles (pôle-emploi, un jeune une solution)  / numériques: lesjeudis.com, welovedevs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fr"/>
              <a:t>Ne pas avoir peur des refus, prendre du temps, automatiser les tâches, développer des outils de suivi. 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81557662ae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81557662ae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81557662ae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81557662ae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Agence d’influenceur ?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Dropshipping ?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Pornographie ?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8143fa0c0b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8143fa0c0b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8143fa0c0b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8143fa0c0b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Cedric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Maîtriser : Soit on domine qqn, soit une discipline. Dans tous les cas il y a une supériorité dans la connaissance. Exactement, on pourrait dire que c’est le “contrôle des événements d’une discipline par la connaissance pointue de celle-ci”.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Expert : Expertise dans une discipline, notion de jugement. L’expert a acquis par la pratique une connaissance complète d’une discipline.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Compétent : Quelqu’un qui possède une compètence mais qui sait la mettre en pratique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Spécialisée : personne compétente dans plusieurs tâches d’une discipline.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Tout cela va être très important dans la façon de parler de nous.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8143fa0c0b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8143fa0c0b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81557662a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81557662a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Back 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 Gestion et </a:t>
            </a:r>
            <a:r>
              <a:rPr lang="fr"/>
              <a:t>développement</a:t>
            </a:r>
            <a:r>
              <a:rPr lang="fr"/>
              <a:t> d’API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 Gestion des bases de </a:t>
            </a:r>
            <a:r>
              <a:rPr lang="fr"/>
              <a:t>données</a:t>
            </a:r>
            <a:r>
              <a:rPr lang="fr"/>
              <a:t> : traitement, stockage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 Trouver et fix les bugs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 Optimisation des </a:t>
            </a:r>
            <a:r>
              <a:rPr lang="fr"/>
              <a:t>performances</a:t>
            </a:r>
            <a:r>
              <a:rPr lang="fr"/>
              <a:t> </a:t>
            </a:r>
            <a:r>
              <a:rPr lang="fr"/>
              <a:t>générales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 </a:t>
            </a:r>
            <a:r>
              <a:rPr lang="fr"/>
              <a:t>Sécurisations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Notion de </a:t>
            </a:r>
            <a:r>
              <a:rPr lang="fr"/>
              <a:t>décisionnaire</a:t>
            </a:r>
            <a:r>
              <a:rPr lang="fr"/>
              <a:t> chez le </a:t>
            </a:r>
            <a:r>
              <a:rPr lang="fr"/>
              <a:t>développeur</a:t>
            </a:r>
            <a:r>
              <a:rPr lang="fr"/>
              <a:t> backend, si un lead ou une personne plus </a:t>
            </a:r>
            <a:r>
              <a:rPr lang="fr"/>
              <a:t>expérimentée</a:t>
            </a:r>
            <a:r>
              <a:rPr lang="fr"/>
              <a:t> n’est </a:t>
            </a:r>
            <a:r>
              <a:rPr lang="fr"/>
              <a:t>présente.</a:t>
            </a:r>
            <a:r>
              <a:rPr lang="fr"/>
              <a:t> Il </a:t>
            </a:r>
            <a:r>
              <a:rPr lang="fr"/>
              <a:t>se peut</a:t>
            </a:r>
            <a:r>
              <a:rPr lang="fr"/>
              <a:t> qu’il prenne un </a:t>
            </a:r>
            <a:r>
              <a:rPr lang="fr"/>
              <a:t>rôled'architecte.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Front : </a:t>
            </a:r>
            <a:r>
              <a:rPr lang="fr"/>
              <a:t>Se charge</a:t>
            </a:r>
            <a:r>
              <a:rPr lang="fr"/>
              <a:t> du </a:t>
            </a:r>
            <a:r>
              <a:rPr lang="fr"/>
              <a:t>développement</a:t>
            </a:r>
            <a:r>
              <a:rPr lang="fr"/>
              <a:t> des </a:t>
            </a:r>
            <a:r>
              <a:rPr lang="fr"/>
              <a:t>éléments</a:t>
            </a:r>
            <a:r>
              <a:rPr lang="fr"/>
              <a:t> visuels d’une application et ou d’un site web.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	Il a aussi pour travail de </a:t>
            </a:r>
            <a:r>
              <a:rPr lang="fr"/>
              <a:t>créer</a:t>
            </a:r>
            <a:r>
              <a:rPr lang="fr"/>
              <a:t> des composants et des </a:t>
            </a:r>
            <a:r>
              <a:rPr lang="fr"/>
              <a:t>fonctionnalités</a:t>
            </a:r>
            <a:r>
              <a:rPr lang="fr"/>
              <a:t> informatiques </a:t>
            </a:r>
            <a:r>
              <a:rPr lang="fr"/>
              <a:t>directement</a:t>
            </a:r>
            <a:r>
              <a:rPr lang="fr"/>
              <a:t> </a:t>
            </a:r>
            <a:r>
              <a:rPr lang="fr"/>
              <a:t>visibles.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8143fa0c0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8143fa0c0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La liste des competences vont de pair avec les competences 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Langages lie a l’entreprise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Connaissances concernant les bases de donnees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Gestion de collaboration de code avec GIT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Maitrise des regles general de la securite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Connaissance lie au framework lie a l’entreprise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Connaissances des softwares les plus commun sur linux et windows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Bon niveau technique en Anglais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81557662a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81557662a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SoftSkills 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Rigeur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Sens de l’organisation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Adaptation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Esprit d’equipe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Gestion du temps et du stress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Curiosite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>
                <a:solidFill>
                  <a:schemeClr val="dk1"/>
                </a:solidFill>
              </a:rPr>
              <a:t>Etre automome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81557662a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81557662a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Communication indispensable pour un dev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7.png"/><Relationship Id="rId6" Type="http://schemas.openxmlformats.org/officeDocument/2006/relationships/image" Target="../media/image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Relationship Id="rId4" Type="http://schemas.openxmlformats.org/officeDocument/2006/relationships/image" Target="../media/image18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jp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6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0.png"/><Relationship Id="rId4" Type="http://schemas.openxmlformats.org/officeDocument/2006/relationships/image" Target="../media/image28.png"/><Relationship Id="rId10" Type="http://schemas.openxmlformats.org/officeDocument/2006/relationships/image" Target="../media/image34.png"/><Relationship Id="rId9" Type="http://schemas.openxmlformats.org/officeDocument/2006/relationships/image" Target="../media/image35.png"/><Relationship Id="rId5" Type="http://schemas.openxmlformats.org/officeDocument/2006/relationships/image" Target="../media/image31.png"/><Relationship Id="rId6" Type="http://schemas.openxmlformats.org/officeDocument/2006/relationships/image" Target="../media/image29.png"/><Relationship Id="rId7" Type="http://schemas.openxmlformats.org/officeDocument/2006/relationships/image" Target="../media/image32.png"/><Relationship Id="rId8" Type="http://schemas.openxmlformats.org/officeDocument/2006/relationships/image" Target="../media/image3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RoadMap </a:t>
            </a:r>
            <a:r>
              <a:rPr lang="fr"/>
              <a:t>Métiers</a:t>
            </a:r>
            <a:endParaRPr/>
          </a:p>
        </p:txBody>
      </p:sp>
      <p:sp>
        <p:nvSpPr>
          <p:cNvPr id="135" name="Google Shape;135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36" name="Google Shape;136;p13"/>
          <p:cNvPicPr preferRelativeResize="0"/>
          <p:nvPr/>
        </p:nvPicPr>
        <p:blipFill rotWithShape="1">
          <a:blip r:embed="rId3">
            <a:alphaModFix/>
          </a:blip>
          <a:srcRect b="5626" l="4262" r="4262" t="5634"/>
          <a:stretch/>
        </p:blipFill>
        <p:spPr>
          <a:xfrm>
            <a:off x="299125" y="4207400"/>
            <a:ext cx="603075" cy="58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61050" y="171850"/>
            <a:ext cx="1804000" cy="61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4975" y="3495625"/>
            <a:ext cx="603075" cy="60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19700" y="4246825"/>
            <a:ext cx="603074" cy="603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Les évolutions futures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2"/>
          <p:cNvSpPr txBox="1"/>
          <p:nvPr>
            <p:ph idx="1" type="body"/>
          </p:nvPr>
        </p:nvSpPr>
        <p:spPr>
          <a:xfrm>
            <a:off x="5264125" y="1567550"/>
            <a:ext cx="3072300" cy="2911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highlight>
                  <a:srgbClr val="36393F"/>
                </a:highlight>
                <a:latin typeface="Arial"/>
                <a:ea typeface="Arial"/>
                <a:cs typeface="Arial"/>
                <a:sym typeface="Arial"/>
              </a:rPr>
              <a:t>“Même l'organisation la plus parfaite a besoin d'évoluer tous les dix ans.”</a:t>
            </a:r>
            <a:endParaRPr sz="1200">
              <a:highlight>
                <a:srgbClr val="36393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36393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200">
                <a:highlight>
                  <a:srgbClr val="36393F"/>
                </a:highlight>
                <a:latin typeface="Arial"/>
                <a:ea typeface="Arial"/>
                <a:cs typeface="Arial"/>
                <a:sym typeface="Arial"/>
              </a:rPr>
              <a:t> “Vous ne pourrez évoluer à moins d'essayer d'accomplir quelque chose au-delà de ce que vous avez déjà réalisé.”</a:t>
            </a:r>
            <a:endParaRPr sz="1200">
              <a:highlight>
                <a:srgbClr val="36393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36393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1200">
                <a:highlight>
                  <a:srgbClr val="36393F"/>
                </a:highlight>
                <a:latin typeface="Arial"/>
                <a:ea typeface="Arial"/>
                <a:cs typeface="Arial"/>
                <a:sym typeface="Arial"/>
              </a:rPr>
              <a:t> “C’est quand une personne ose prendre des risques et s’impliquer personnellement qu’elle peut grandir et évoluer.”</a:t>
            </a:r>
            <a:endParaRPr sz="1200"/>
          </a:p>
        </p:txBody>
      </p:sp>
      <p:sp>
        <p:nvSpPr>
          <p:cNvPr id="205" name="Google Shape;20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06" name="Google Shape;20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750" y="1567550"/>
            <a:ext cx="4366800" cy="29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/>
          <p:nvPr>
            <p:ph type="title"/>
          </p:nvPr>
        </p:nvSpPr>
        <p:spPr>
          <a:xfrm>
            <a:off x="1297525" y="393750"/>
            <a:ext cx="7038900" cy="77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Software Engineer VS Développeur</a:t>
            </a:r>
            <a:endParaRPr/>
          </a:p>
        </p:txBody>
      </p:sp>
      <p:sp>
        <p:nvSpPr>
          <p:cNvPr id="212" name="Google Shape;21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13" name="Google Shape;21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3663" y="1042163"/>
            <a:ext cx="3843925" cy="384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ESN | Startup | Freelance</a:t>
            </a:r>
            <a:endParaRPr/>
          </a:p>
        </p:txBody>
      </p:sp>
      <p:sp>
        <p:nvSpPr>
          <p:cNvPr id="219" name="Google Shape;21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20" name="Google Shape;22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2925" y="3201700"/>
            <a:ext cx="2521700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58375" y="388850"/>
            <a:ext cx="2590800" cy="85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Qu’est-ce qu’une Startup ?</a:t>
            </a:r>
            <a:endParaRPr/>
          </a:p>
        </p:txBody>
      </p:sp>
      <p:sp>
        <p:nvSpPr>
          <p:cNvPr id="227" name="Google Shape;22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28" name="Google Shape;22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0725" y="1378175"/>
            <a:ext cx="3397950" cy="3289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Qu’est-ce qu’une ESN ?</a:t>
            </a:r>
            <a:endParaRPr/>
          </a:p>
        </p:txBody>
      </p:sp>
      <p:sp>
        <p:nvSpPr>
          <p:cNvPr id="234" name="Google Shape;23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35" name="Google Shape;23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9600" y="1528947"/>
            <a:ext cx="3604800" cy="287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7"/>
          <p:cNvSpPr txBox="1"/>
          <p:nvPr>
            <p:ph type="title"/>
          </p:nvPr>
        </p:nvSpPr>
        <p:spPr>
          <a:xfrm>
            <a:off x="1297500" y="393750"/>
            <a:ext cx="70389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Freelance</a:t>
            </a:r>
            <a:endParaRPr/>
          </a:p>
        </p:txBody>
      </p:sp>
      <p:sp>
        <p:nvSpPr>
          <p:cNvPr id="241" name="Google Shape;241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42" name="Google Shape;24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7538" y="1437462"/>
            <a:ext cx="4068925" cy="317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8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Procédure de recrutement</a:t>
            </a:r>
            <a:endParaRPr/>
          </a:p>
        </p:txBody>
      </p:sp>
      <p:sp>
        <p:nvSpPr>
          <p:cNvPr id="248" name="Google Shape;24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/>
              <a:t>Processus de recrutement</a:t>
            </a:r>
            <a:endParaRPr/>
          </a:p>
        </p:txBody>
      </p:sp>
      <p:sp>
        <p:nvSpPr>
          <p:cNvPr id="254" name="Google Shape;25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55" name="Google Shape;25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4013" y="1474100"/>
            <a:ext cx="3115976" cy="3115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E-Reputation ?</a:t>
            </a:r>
            <a:endParaRPr/>
          </a:p>
        </p:txBody>
      </p:sp>
      <p:sp>
        <p:nvSpPr>
          <p:cNvPr id="261" name="Google Shape;261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62" name="Google Shape;26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748535">
            <a:off x="4496151" y="839649"/>
            <a:ext cx="4205149" cy="2911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797875">
            <a:off x="464054" y="1712578"/>
            <a:ext cx="1052940" cy="1052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693921">
            <a:off x="2377211" y="1111133"/>
            <a:ext cx="1548804" cy="15488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126492">
            <a:off x="1218897" y="3113952"/>
            <a:ext cx="1127904" cy="1127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1443429">
            <a:off x="2762791" y="2916987"/>
            <a:ext cx="2416841" cy="1812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Préparation aux entretiens</a:t>
            </a:r>
            <a:endParaRPr/>
          </a:p>
        </p:txBody>
      </p:sp>
      <p:sp>
        <p:nvSpPr>
          <p:cNvPr id="272" name="Google Shape;272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73" name="Google Shape;27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69873">
            <a:off x="1037899" y="1460726"/>
            <a:ext cx="3454451" cy="2159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28016">
            <a:off x="5905325" y="422891"/>
            <a:ext cx="2040624" cy="19929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21350" y="4300500"/>
            <a:ext cx="2952000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83125" y="2796874"/>
            <a:ext cx="2249359" cy="197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4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Sommaire</a:t>
            </a:r>
            <a:endParaRPr/>
          </a:p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2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Comment postuler ?</a:t>
            </a:r>
            <a:endParaRPr/>
          </a:p>
        </p:txBody>
      </p:sp>
      <p:sp>
        <p:nvSpPr>
          <p:cNvPr id="282" name="Google Shape;282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descr="Logiciel de recrutement et CRM de recrutement- ScopTalent" id="283" name="Google Shape;28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9475" y="4655238"/>
            <a:ext cx="2467100" cy="409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penSourcing" id="284" name="Google Shape;28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12750" y="4650475"/>
            <a:ext cx="2381250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7026" y="74425"/>
            <a:ext cx="2042122" cy="114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2"/>
          <p:cNvPicPr preferRelativeResize="0"/>
          <p:nvPr/>
        </p:nvPicPr>
        <p:blipFill rotWithShape="1">
          <a:blip r:embed="rId6">
            <a:alphaModFix/>
          </a:blip>
          <a:srcRect b="0" l="-2620" r="2620" t="0"/>
          <a:stretch/>
        </p:blipFill>
        <p:spPr>
          <a:xfrm>
            <a:off x="6130828" y="941950"/>
            <a:ext cx="1892726" cy="886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98700" y="3582225"/>
            <a:ext cx="1998775" cy="6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693550" y="3419225"/>
            <a:ext cx="1018475" cy="101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480150" y="2049388"/>
            <a:ext cx="1435875" cy="114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484850" y="2093118"/>
            <a:ext cx="1435875" cy="9572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Interview</a:t>
            </a:r>
            <a:endParaRPr/>
          </a:p>
        </p:txBody>
      </p:sp>
      <p:sp>
        <p:nvSpPr>
          <p:cNvPr id="296" name="Google Shape;296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97" name="Google Shape;29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4300" y="1602898"/>
            <a:ext cx="2828976" cy="3258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4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Ethique</a:t>
            </a:r>
            <a:endParaRPr/>
          </a:p>
        </p:txBody>
      </p:sp>
      <p:sp>
        <p:nvSpPr>
          <p:cNvPr id="303" name="Google Shape;303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Sommaire</a:t>
            </a:r>
            <a:endParaRPr/>
          </a:p>
        </p:txBody>
      </p:sp>
      <p:sp>
        <p:nvSpPr>
          <p:cNvPr id="151" name="Google Shape;151;p15"/>
          <p:cNvSpPr txBox="1"/>
          <p:nvPr>
            <p:ph idx="1" type="body"/>
          </p:nvPr>
        </p:nvSpPr>
        <p:spPr>
          <a:xfrm>
            <a:off x="639300" y="1596450"/>
            <a:ext cx="38460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b="1" lang="fr"/>
              <a:t>Introduction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❖"/>
            </a:pPr>
            <a:r>
              <a:rPr b="1" lang="fr"/>
              <a:t>Les métiers de Front-end et Back-end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Les rôles au sein d’une entreprise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Les compétences et outils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Trait de caractère et qualité nécessaire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La communication et les évolutions futures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Software Engineer vs Développeur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❖"/>
            </a:pPr>
            <a:r>
              <a:rPr b="1" lang="fr"/>
              <a:t>Startup / ESN / Freelance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/>
              <a:t> </a:t>
            </a:r>
            <a:endParaRPr/>
          </a:p>
        </p:txBody>
      </p:sp>
      <p:sp>
        <p:nvSpPr>
          <p:cNvPr id="152" name="Google Shape;15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53" name="Google Shape;153;p15"/>
          <p:cNvSpPr txBox="1"/>
          <p:nvPr>
            <p:ph idx="1" type="body"/>
          </p:nvPr>
        </p:nvSpPr>
        <p:spPr>
          <a:xfrm>
            <a:off x="4808275" y="1596450"/>
            <a:ext cx="38460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b="1" lang="fr"/>
              <a:t>Processus de recrutement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❖"/>
            </a:pPr>
            <a:r>
              <a:rPr b="1" lang="fr"/>
              <a:t>Comment postuler ?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❖"/>
            </a:pPr>
            <a:r>
              <a:rPr b="1" lang="fr"/>
              <a:t>Interview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❖"/>
            </a:pPr>
            <a:r>
              <a:rPr b="1" lang="fr"/>
              <a:t>Ethique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Tentative d’introduction aux termes les plus courants…</a:t>
            </a:r>
            <a:endParaRPr/>
          </a:p>
        </p:txBody>
      </p:sp>
      <p:sp>
        <p:nvSpPr>
          <p:cNvPr id="159" name="Google Shape;159;p16"/>
          <p:cNvSpPr txBox="1"/>
          <p:nvPr>
            <p:ph idx="1" type="body"/>
          </p:nvPr>
        </p:nvSpPr>
        <p:spPr>
          <a:xfrm>
            <a:off x="1297500" y="20091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❖"/>
            </a:pPr>
            <a:r>
              <a:rPr lang="fr" sz="1700"/>
              <a:t>Maîtriser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❖"/>
            </a:pPr>
            <a:r>
              <a:rPr lang="fr" sz="1700"/>
              <a:t>Expert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❖"/>
            </a:pPr>
            <a:r>
              <a:rPr lang="fr" sz="1700"/>
              <a:t>Compétent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❖"/>
            </a:pPr>
            <a:r>
              <a:rPr lang="fr" sz="1700"/>
              <a:t>Spécialisé</a:t>
            </a:r>
            <a:endParaRPr sz="1700"/>
          </a:p>
        </p:txBody>
      </p:sp>
      <p:sp>
        <p:nvSpPr>
          <p:cNvPr id="160" name="Google Shape;16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61" name="Google Shape;16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6250" y="916400"/>
            <a:ext cx="6092900" cy="400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8475" y="4248975"/>
            <a:ext cx="1514574" cy="671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Front-End et le Back-end</a:t>
            </a:r>
            <a:endParaRPr/>
          </a:p>
        </p:txBody>
      </p:sp>
      <p:sp>
        <p:nvSpPr>
          <p:cNvPr id="168" name="Google Shape;16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rôles d’un Backeux et d’un fronteux</a:t>
            </a:r>
            <a:endParaRPr/>
          </a:p>
        </p:txBody>
      </p:sp>
      <p:sp>
        <p:nvSpPr>
          <p:cNvPr id="174" name="Google Shape;174;p18"/>
          <p:cNvSpPr/>
          <p:nvPr/>
        </p:nvSpPr>
        <p:spPr>
          <a:xfrm>
            <a:off x="2839500" y="1522700"/>
            <a:ext cx="3465000" cy="3000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9500" y="1526788"/>
            <a:ext cx="3463999" cy="299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Les compétences et outils</a:t>
            </a:r>
            <a:endParaRPr/>
          </a:p>
        </p:txBody>
      </p:sp>
      <p:pic>
        <p:nvPicPr>
          <p:cNvPr id="182" name="Google Shape;18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4509" y="1224128"/>
            <a:ext cx="4034974" cy="269522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Trait de caractères et qualité nécessaire</a:t>
            </a:r>
            <a:endParaRPr/>
          </a:p>
        </p:txBody>
      </p:sp>
      <p:sp>
        <p:nvSpPr>
          <p:cNvPr id="189" name="Google Shape;189;p20"/>
          <p:cNvSpPr txBox="1"/>
          <p:nvPr>
            <p:ph idx="1" type="body"/>
          </p:nvPr>
        </p:nvSpPr>
        <p:spPr>
          <a:xfrm>
            <a:off x="1034275" y="2200250"/>
            <a:ext cx="2749200" cy="20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-"/>
            </a:pPr>
            <a:r>
              <a:rPr lang="fr">
                <a:latin typeface="Arial"/>
                <a:ea typeface="Arial"/>
                <a:cs typeface="Arial"/>
                <a:sym typeface="Arial"/>
              </a:rPr>
              <a:t>Rigueur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-"/>
            </a:pPr>
            <a:r>
              <a:rPr lang="fr">
                <a:latin typeface="Arial"/>
                <a:ea typeface="Arial"/>
                <a:cs typeface="Arial"/>
                <a:sym typeface="Arial"/>
              </a:rPr>
              <a:t>Sens de l’organisation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-"/>
            </a:pPr>
            <a:r>
              <a:rPr lang="fr">
                <a:latin typeface="Arial"/>
                <a:ea typeface="Arial"/>
                <a:cs typeface="Arial"/>
                <a:sym typeface="Arial"/>
              </a:rPr>
              <a:t>Adaptation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-"/>
            </a:pPr>
            <a:r>
              <a:rPr lang="fr">
                <a:latin typeface="Arial"/>
                <a:ea typeface="Arial"/>
                <a:cs typeface="Arial"/>
                <a:sym typeface="Arial"/>
              </a:rPr>
              <a:t>Esprit d'équipe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-"/>
            </a:pPr>
            <a:r>
              <a:rPr lang="fr">
                <a:latin typeface="Arial"/>
                <a:ea typeface="Arial"/>
                <a:cs typeface="Arial"/>
                <a:sym typeface="Arial"/>
              </a:rPr>
              <a:t>Gestion du temps et du stress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-"/>
            </a:pPr>
            <a:r>
              <a:rPr lang="fr">
                <a:latin typeface="Arial"/>
                <a:ea typeface="Arial"/>
                <a:cs typeface="Arial"/>
                <a:sym typeface="Arial"/>
              </a:rPr>
              <a:t>Curiosité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-"/>
            </a:pPr>
            <a:r>
              <a:rPr lang="fr" sz="1100">
                <a:latin typeface="Arial"/>
                <a:ea typeface="Arial"/>
                <a:cs typeface="Arial"/>
                <a:sym typeface="Arial"/>
              </a:rPr>
              <a:t>Etre automome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91" name="Google Shape;19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0963" y="1609325"/>
            <a:ext cx="4241475" cy="282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La communication entre équipe</a:t>
            </a:r>
            <a:endParaRPr/>
          </a:p>
        </p:txBody>
      </p:sp>
      <p:sp>
        <p:nvSpPr>
          <p:cNvPr id="197" name="Google Shape;19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98" name="Google Shape;19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3700" y="1567300"/>
            <a:ext cx="3816599" cy="290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